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4630400" cy="8229600"/>
  <p:notesSz cx="8229600" cy="14630400"/>
  <p:embeddedFontLst>
    <p:embeddedFont>
      <p:font typeface="Corben"/>
      <p:regular r:id="rId21"/>
    </p:embeddedFont>
    <p:embeddedFont>
      <p:font typeface="Corben"/>
      <p:regular r:id="rId22"/>
    </p:embeddedFont>
    <p:embeddedFont>
      <p:font typeface="Nobile"/>
      <p:regular r:id="rId23"/>
    </p:embeddedFont>
    <p:embeddedFont>
      <p:font typeface="Nobile"/>
      <p:regular r:id="rId24"/>
    </p:embeddedFont>
    <p:embeddedFont>
      <p:font typeface="Nobile"/>
      <p:regular r:id="rId25"/>
    </p:embeddedFont>
    <p:embeddedFont>
      <p:font typeface="Nobile"/>
      <p:regular r:id="rId2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Relationship Id="rId21" Type="http://schemas.openxmlformats.org/officeDocument/2006/relationships/font" Target="fonts/font1.fntdata"/><Relationship Id="rId22" Type="http://schemas.openxmlformats.org/officeDocument/2006/relationships/font" Target="fonts/font2.fntdata"/><Relationship Id="rId23" Type="http://schemas.openxmlformats.org/officeDocument/2006/relationships/font" Target="fonts/font3.fntdata"/><Relationship Id="rId24" Type="http://schemas.openxmlformats.org/officeDocument/2006/relationships/font" Target="fonts/font4.fntdata"/><Relationship Id="rId25" Type="http://schemas.openxmlformats.org/officeDocument/2006/relationships/font" Target="fonts/font5.fntdata"/><Relationship Id="rId26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fghjklöä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slideLayout" Target="../slideLayouts/slideLayout14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887968"/>
            <a:ext cx="3093006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Topic: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21638" y="1480661"/>
            <a:ext cx="13187124" cy="1288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Design and Implementation of a Deep Learning Model for Multi-Stock Forecasting and Real-Time Analysis</a:t>
            </a:r>
            <a:endParaRPr lang="en-US" sz="4050" dirty="0"/>
          </a:p>
        </p:txBody>
      </p:sp>
      <p:sp>
        <p:nvSpPr>
          <p:cNvPr id="4" name="Text 2"/>
          <p:cNvSpPr/>
          <p:nvPr/>
        </p:nvSpPr>
        <p:spPr>
          <a:xfrm>
            <a:off x="721638" y="3078599"/>
            <a:ext cx="13187124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640455"/>
            <a:ext cx="13187124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u="sng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Project Details  </a:t>
            </a:r>
            <a:pPr algn="l" indent="0" marL="0">
              <a:lnSpc>
                <a:spcPts val="2550"/>
              </a:lnSpc>
              <a:buNone/>
            </a:pPr>
            <a:r>
              <a:rPr lang="en-US" sz="1600" u="sng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                                                                                                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4202311"/>
            <a:ext cx="13187124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Name: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SANYA FEMI ADEJUMO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4764167"/>
            <a:ext cx="13187124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Student ID: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21pn02/22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1638" y="5326023"/>
            <a:ext cx="13187124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Department: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Computer Science       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21638" y="5887879"/>
            <a:ext cx="13187124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Supervisor: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Dr Ipeayeda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21638" y="6449735"/>
            <a:ext cx="13187124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Defense Date: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July 25, 2025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21638" y="7011591"/>
            <a:ext cx="13187124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Field: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AI &amp; Financial Technology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3637" y="411361"/>
            <a:ext cx="3227546" cy="373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50" b="1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Result Analysis: 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523637" y="1084540"/>
            <a:ext cx="1358312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Base-Line Model vs Advance Model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523637" y="1551980"/>
            <a:ext cx="13583126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How did we know that our model has performed well? We use three evaluation metrics to justify each model performance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23637" y="1959650"/>
            <a:ext cx="1358312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MAE -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· Measures the average absolute difference between predicted and actual values. It gives an idea of how close predictions are to actual outcomes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523637" y="2203371"/>
            <a:ext cx="1358312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MSE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- · Measures the average squared differences between predicted and actual values. It penalizes large errors more than MAE.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523637" y="2447092"/>
            <a:ext cx="1358312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Directional Accuracy</a:t>
            </a:r>
            <a:endParaRPr lang="en-US" sz="1150" dirty="0"/>
          </a:p>
        </p:txBody>
      </p:sp>
      <p:sp>
        <p:nvSpPr>
          <p:cNvPr id="8" name="Text 6"/>
          <p:cNvSpPr/>
          <p:nvPr/>
        </p:nvSpPr>
        <p:spPr>
          <a:xfrm>
            <a:off x="523637" y="2941320"/>
            <a:ext cx="3679865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 MSE/MAE value means poor perfomance</a:t>
            </a:r>
            <a:endParaRPr lang="en-US" sz="1150" dirty="0"/>
          </a:p>
        </p:txBody>
      </p:sp>
      <p:sp>
        <p:nvSpPr>
          <p:cNvPr id="9" name="Text 7"/>
          <p:cNvSpPr/>
          <p:nvPr/>
        </p:nvSpPr>
        <p:spPr>
          <a:xfrm>
            <a:off x="523637" y="3185041"/>
            <a:ext cx="3679865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Green Values means good scores</a:t>
            </a:r>
            <a:endParaRPr lang="en-US" sz="1150" dirty="0"/>
          </a:p>
        </p:txBody>
      </p:sp>
      <p:sp>
        <p:nvSpPr>
          <p:cNvPr id="10" name="Text 8"/>
          <p:cNvSpPr/>
          <p:nvPr/>
        </p:nvSpPr>
        <p:spPr>
          <a:xfrm>
            <a:off x="523637" y="3428762"/>
            <a:ext cx="3679865" cy="382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BILSTM consistently shows good performance across all stock data</a:t>
            </a:r>
            <a:endParaRPr lang="en-US" sz="1150" dirty="0"/>
          </a:p>
        </p:txBody>
      </p:sp>
      <p:sp>
        <p:nvSpPr>
          <p:cNvPr id="11" name="Text 9"/>
          <p:cNvSpPr/>
          <p:nvPr/>
        </p:nvSpPr>
        <p:spPr>
          <a:xfrm>
            <a:off x="523637" y="3863935"/>
            <a:ext cx="3679865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 choose and deploy BI-LSTM over Transformer</a:t>
            </a:r>
            <a:endParaRPr lang="en-US" sz="115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0086" y="2975015"/>
            <a:ext cx="4854178" cy="2259330"/>
          </a:xfrm>
          <a:prstGeom prst="rect">
            <a:avLst/>
          </a:prstGeom>
        </p:spPr>
      </p:pic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655" y="5570815"/>
            <a:ext cx="8104108" cy="22479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Directional Accuracy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3617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910D0D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BILSTM outperform Transformer on all Stock Data</a:t>
            </a:r>
            <a:endParaRPr lang="en-US" sz="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1145143"/>
            <a:ext cx="7634168" cy="2799874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5" y="4072533"/>
            <a:ext cx="7612856" cy="2799874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6999923"/>
            <a:ext cx="7683698" cy="282821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8520" y="423267"/>
            <a:ext cx="3707368" cy="384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Model Deployment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538520" y="961787"/>
            <a:ext cx="4862036" cy="480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Real-Time Forecasting App</a:t>
            </a:r>
            <a:endParaRPr lang="en-US" sz="3000" dirty="0"/>
          </a:p>
        </p:txBody>
      </p:sp>
      <p:sp>
        <p:nvSpPr>
          <p:cNvPr id="4" name="Text 2"/>
          <p:cNvSpPr/>
          <p:nvPr/>
        </p:nvSpPr>
        <p:spPr>
          <a:xfrm>
            <a:off x="538520" y="1673304"/>
            <a:ext cx="13553361" cy="492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</a:t>
            </a:r>
            <a:pPr algn="l" indent="0" marL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interactive Streamlit application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provides users with real-time stock forecasting capabilities, allowing for dynamic analysis and informed decision-making based on the deep learning model's predictions.</a:t>
            </a:r>
            <a:endParaRPr lang="en-US" sz="1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8520" y="2338864"/>
            <a:ext cx="7104698" cy="2579251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294" y="5192673"/>
            <a:ext cx="3383994" cy="1846659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399" y="5192673"/>
            <a:ext cx="3374708" cy="184665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8520" y="7313890"/>
            <a:ext cx="13553361" cy="492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Users can input desired stock tickers and forecast horizons, instantly generating predictions and visualizing performance against historical data, offering unparalleled insights into market trends.</a:t>
            </a:r>
            <a:endParaRPr lang="en-US" sz="1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8921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Conclusion: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682710"/>
            <a:ext cx="97469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Key Takeaways &amp; Recommendations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273165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project successfully developed and evaluated a deep learning solution for multi-stock forecasting, delivering critical insights and paving the way for future advancements.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4052768"/>
            <a:ext cx="4196358" cy="3287792"/>
          </a:xfrm>
          <a:prstGeom prst="roundRect">
            <a:avLst>
              <a:gd name="adj" fmla="val 4450"/>
            </a:avLst>
          </a:prstGeom>
          <a:solidFill>
            <a:srgbClr val="F2F2F2">
              <a:alpha val="95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793790" y="4022288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67E9"/>
          </a:solidFill>
          <a:ln/>
        </p:spPr>
      </p:sp>
      <p:sp>
        <p:nvSpPr>
          <p:cNvPr id="7" name="Shape 5"/>
          <p:cNvSpPr/>
          <p:nvPr/>
        </p:nvSpPr>
        <p:spPr>
          <a:xfrm>
            <a:off x="2551688" y="371260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67E9"/>
          </a:solidFill>
          <a:ln/>
        </p:spPr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5761" y="3882747"/>
            <a:ext cx="272177" cy="340162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051084" y="46197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Superior Accuracy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51084" y="5110163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BIlstm model demonstrated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higher predictive accuracy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(lower MAE/RMSE) compared to Transformer for multi-stock forecasting.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216962" y="4052768"/>
            <a:ext cx="4196358" cy="3287792"/>
          </a:xfrm>
          <a:prstGeom prst="roundRect">
            <a:avLst>
              <a:gd name="adj" fmla="val 4450"/>
            </a:avLst>
          </a:prstGeom>
          <a:solidFill>
            <a:srgbClr val="F2F2F2">
              <a:alpha val="95000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5216962" y="4022288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67E9"/>
          </a:solidFill>
          <a:ln/>
        </p:spPr>
      </p:sp>
      <p:sp>
        <p:nvSpPr>
          <p:cNvPr id="13" name="Shape 10"/>
          <p:cNvSpPr/>
          <p:nvPr/>
        </p:nvSpPr>
        <p:spPr>
          <a:xfrm>
            <a:off x="6974860" y="371260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67E9"/>
          </a:solidFill>
          <a:ln/>
        </p:spPr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933" y="3882747"/>
            <a:ext cx="272177" cy="340162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5474256" y="46197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Real-Time Insights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5474256" y="5110163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developed Streamlit application enables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interactive, real-time stock prediction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and analysis for users.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9640133" y="4052768"/>
            <a:ext cx="4196358" cy="3287792"/>
          </a:xfrm>
          <a:prstGeom prst="roundRect">
            <a:avLst>
              <a:gd name="adj" fmla="val 4450"/>
            </a:avLst>
          </a:prstGeom>
          <a:solidFill>
            <a:srgbClr val="F2F2F2">
              <a:alpha val="95000"/>
            </a:srgbClr>
          </a:solidFill>
          <a:ln/>
        </p:spPr>
      </p:sp>
      <p:sp>
        <p:nvSpPr>
          <p:cNvPr id="18" name="Shape 14"/>
          <p:cNvSpPr/>
          <p:nvPr/>
        </p:nvSpPr>
        <p:spPr>
          <a:xfrm>
            <a:off x="9640133" y="4022288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67E9"/>
          </a:solidFill>
          <a:ln/>
        </p:spPr>
      </p:sp>
      <p:sp>
        <p:nvSpPr>
          <p:cNvPr id="19" name="Shape 15"/>
          <p:cNvSpPr/>
          <p:nvPr/>
        </p:nvSpPr>
        <p:spPr>
          <a:xfrm>
            <a:off x="11398032" y="371260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67E9"/>
          </a:solidFill>
          <a:ln/>
        </p:spPr>
      </p:sp>
      <p:pic>
        <p:nvPicPr>
          <p:cNvPr id="2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2105" y="3882747"/>
            <a:ext cx="272177" cy="340162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9897427" y="46197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Future Development</a:t>
            </a:r>
            <a:endParaRPr lang="en-US" sz="2200" dirty="0"/>
          </a:p>
        </p:txBody>
      </p:sp>
      <p:sp>
        <p:nvSpPr>
          <p:cNvPr id="22" name="Text 17"/>
          <p:cNvSpPr/>
          <p:nvPr/>
        </p:nvSpPr>
        <p:spPr>
          <a:xfrm>
            <a:off x="9897427" y="5110163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Fine-tune Transformer model</a:t>
            </a:r>
            <a:endParaRPr lang="en-US" sz="1750" dirty="0"/>
          </a:p>
        </p:txBody>
      </p:sp>
      <p:sp>
        <p:nvSpPr>
          <p:cNvPr id="23" name="Text 18"/>
          <p:cNvSpPr/>
          <p:nvPr/>
        </p:nvSpPr>
        <p:spPr>
          <a:xfrm>
            <a:off x="9897427" y="5552361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Add Transformer to Streamlit Interface</a:t>
            </a:r>
            <a:endParaRPr lang="en-US" sz="1750" dirty="0"/>
          </a:p>
        </p:txBody>
      </p:sp>
      <p:sp>
        <p:nvSpPr>
          <p:cNvPr id="24" name="Text 19"/>
          <p:cNvSpPr/>
          <p:nvPr/>
        </p:nvSpPr>
        <p:spPr>
          <a:xfrm>
            <a:off x="9897427" y="6357461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Deploy both model in cloud environment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217426"/>
            <a:ext cx="8666917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Thank you for listening.</a:t>
            </a:r>
            <a:endParaRPr lang="en-US" sz="6150" dirty="0"/>
          </a:p>
        </p:txBody>
      </p:sp>
      <p:sp>
        <p:nvSpPr>
          <p:cNvPr id="3" name="Text 1"/>
          <p:cNvSpPr/>
          <p:nvPr/>
        </p:nvSpPr>
        <p:spPr>
          <a:xfrm>
            <a:off x="793790" y="46492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Questions and feedback are welcome.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37742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CONTENT: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59532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Introduction, 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3752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Statement of the Problem,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47972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Aim and Objective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9219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Scope of the study 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36411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Methodology, 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80631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System Implementation/Results and discussion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24851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Conclusion and Recommendation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69071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Reference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13290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Thanks for listening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9723" y="568643"/>
            <a:ext cx="3655576" cy="456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INTRODUCTION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639723" y="1208246"/>
            <a:ext cx="10062686" cy="571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Evolution of Stock Forecasting using AI Models</a:t>
            </a:r>
            <a:endParaRPr lang="en-US" sz="3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9723" y="2259092"/>
            <a:ext cx="4782741" cy="226766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9723" y="4732377"/>
            <a:ext cx="3774758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Traditional Statistical Models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39723" y="5257800"/>
            <a:ext cx="7142321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Models like ARIMA, GARCH, and other econometric methods: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39723" y="5714643"/>
            <a:ext cx="7142321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Primarily effective for identifying and forecasting linear patterns in time series data.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39723" y="6363414"/>
            <a:ext cx="7142321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Often struggle with the inherent volatility, non-linearity, and complex, dynamic nature of financial markets.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639723" y="7012186"/>
            <a:ext cx="7142321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Limited in their ability to capture long-term temporal dependencies and intricate relationships within the data.</a:t>
            </a:r>
            <a:endParaRPr lang="en-US" sz="14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434" y="2259092"/>
            <a:ext cx="2294811" cy="227111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235434" y="4735830"/>
            <a:ext cx="4516041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Modern Deep Learning Approaches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8235434" y="5261253"/>
            <a:ext cx="5762744" cy="877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Recurrent Neural Networks (RNNs):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Early deep learning models for sequential data, but often face vanishing/exploding gradient problems over long sequences.</a:t>
            </a:r>
            <a:endParaRPr lang="en-US" sz="1400" dirty="0"/>
          </a:p>
        </p:txBody>
      </p:sp>
      <p:sp>
        <p:nvSpPr>
          <p:cNvPr id="13" name="Text 9"/>
          <p:cNvSpPr/>
          <p:nvPr/>
        </p:nvSpPr>
        <p:spPr>
          <a:xfrm>
            <a:off x="8235434" y="6202442"/>
            <a:ext cx="5762744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Long Short-Term Memory (LSTMs):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An advanced type of RNN specifically </a:t>
            </a:r>
            <a:endParaRPr lang="en-US" sz="1400" dirty="0"/>
          </a:p>
        </p:txBody>
      </p:sp>
      <p:sp>
        <p:nvSpPr>
          <p:cNvPr id="14" name="Text 10"/>
          <p:cNvSpPr/>
          <p:nvPr/>
        </p:nvSpPr>
        <p:spPr>
          <a:xfrm>
            <a:off x="8235434" y="6851213"/>
            <a:ext cx="5762744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Transformers: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Revolutionized sequential data processing with self-attention mechanisms, 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241" y="620435"/>
            <a:ext cx="4499015" cy="562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The Problem: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87241" y="1407676"/>
            <a:ext cx="9839444" cy="702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Challenge in Stock Market Prediction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787241" y="2650331"/>
            <a:ext cx="8158163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7241" y="3212544"/>
            <a:ext cx="8158163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Why is it difficult to predict the stock market? Here are some reasons: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87241" y="3651052"/>
            <a:ext cx="8158163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Stock market prediction is inherently complex,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volatile and chaotic in nature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 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87241" y="4449366"/>
            <a:ext cx="8158163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Random investor sentiments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87241" y="4887873"/>
            <a:ext cx="8158163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Global Economic changes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87241" y="5326380"/>
            <a:ext cx="8158163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910D0D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Traditional ML models (ARIMA, GARCH) all struggle with Acurate Prediction.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87241" y="6124694"/>
            <a:ext cx="8158163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These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elements constantly changing,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making it hard to forecast movements accurately.</a:t>
            </a:r>
            <a:endParaRPr lang="en-US" sz="17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01902" y="2700933"/>
            <a:ext cx="3724156" cy="46551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8298" y="525066"/>
            <a:ext cx="3819287" cy="477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The Solution: 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668298" y="1193363"/>
            <a:ext cx="4774168" cy="596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Aim and Objectives</a:t>
            </a:r>
            <a:endParaRPr lang="en-US" sz="3750" dirty="0"/>
          </a:p>
        </p:txBody>
      </p:sp>
      <p:sp>
        <p:nvSpPr>
          <p:cNvPr id="4" name="Text 2"/>
          <p:cNvSpPr/>
          <p:nvPr/>
        </p:nvSpPr>
        <p:spPr>
          <a:xfrm>
            <a:off x="668298" y="2076450"/>
            <a:ext cx="13293804" cy="611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project aims to develop an intelligent stock forecasting system leveraging advanced deep learning models to provide accurate multi-stock predictions and real-time analysis.</a:t>
            </a: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668298" y="3188613"/>
            <a:ext cx="6551414" cy="2020491"/>
          </a:xfrm>
          <a:prstGeom prst="roundRect">
            <a:avLst>
              <a:gd name="adj" fmla="val 5431"/>
            </a:avLst>
          </a:prstGeom>
          <a:solidFill>
            <a:srgbClr val="F9F9FF">
              <a:alpha val="95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668298" y="3165753"/>
            <a:ext cx="6551414" cy="91440"/>
          </a:xfrm>
          <a:prstGeom prst="roundRect">
            <a:avLst>
              <a:gd name="adj" fmla="val 87715"/>
            </a:avLst>
          </a:prstGeom>
          <a:solidFill>
            <a:srgbClr val="4967E9"/>
          </a:solidFill>
          <a:ln/>
        </p:spPr>
      </p:sp>
      <p:sp>
        <p:nvSpPr>
          <p:cNvPr id="7" name="Shape 5"/>
          <p:cNvSpPr/>
          <p:nvPr/>
        </p:nvSpPr>
        <p:spPr>
          <a:xfrm>
            <a:off x="3657540" y="2902268"/>
            <a:ext cx="572810" cy="572810"/>
          </a:xfrm>
          <a:prstGeom prst="roundRect">
            <a:avLst>
              <a:gd name="adj" fmla="val 159634"/>
            </a:avLst>
          </a:prstGeom>
          <a:solidFill>
            <a:srgbClr val="4967E9"/>
          </a:solidFill>
          <a:ln/>
        </p:spPr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29348" y="3074075"/>
            <a:ext cx="229076" cy="229076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882015" y="3665934"/>
            <a:ext cx="3339108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Enhance Prediction Accuracy 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882015" y="4078843"/>
            <a:ext cx="6123980" cy="916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Significantly improve the accuracy of stock price predictions over traditional methods by utilizing sophisticated deep learning architectures like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BiLSTM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and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Transformer models.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7410569" y="3188613"/>
            <a:ext cx="6551533" cy="2020491"/>
          </a:xfrm>
          <a:prstGeom prst="roundRect">
            <a:avLst>
              <a:gd name="adj" fmla="val 5431"/>
            </a:avLst>
          </a:prstGeom>
          <a:solidFill>
            <a:srgbClr val="F9F9FF">
              <a:alpha val="95000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7410569" y="3165753"/>
            <a:ext cx="6551533" cy="91440"/>
          </a:xfrm>
          <a:prstGeom prst="roundRect">
            <a:avLst>
              <a:gd name="adj" fmla="val 87715"/>
            </a:avLst>
          </a:prstGeom>
          <a:solidFill>
            <a:srgbClr val="4967E9"/>
          </a:solidFill>
          <a:ln/>
        </p:spPr>
      </p:sp>
      <p:sp>
        <p:nvSpPr>
          <p:cNvPr id="13" name="Shape 10"/>
          <p:cNvSpPr/>
          <p:nvPr/>
        </p:nvSpPr>
        <p:spPr>
          <a:xfrm>
            <a:off x="10399931" y="2902268"/>
            <a:ext cx="572810" cy="572810"/>
          </a:xfrm>
          <a:prstGeom prst="roundRect">
            <a:avLst>
              <a:gd name="adj" fmla="val 159634"/>
            </a:avLst>
          </a:prstGeom>
          <a:solidFill>
            <a:srgbClr val="4967E9"/>
          </a:solidFill>
          <a:ln/>
        </p:spPr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1738" y="3045500"/>
            <a:ext cx="229076" cy="286345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7624286" y="3665934"/>
            <a:ext cx="3261598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Compare Model Performance</a:t>
            </a:r>
            <a:endParaRPr lang="en-US" sz="1850" dirty="0"/>
          </a:p>
        </p:txBody>
      </p:sp>
      <p:sp>
        <p:nvSpPr>
          <p:cNvPr id="16" name="Text 12"/>
          <p:cNvSpPr/>
          <p:nvPr/>
        </p:nvSpPr>
        <p:spPr>
          <a:xfrm>
            <a:off x="7624286" y="4078843"/>
            <a:ext cx="6124099" cy="916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Rigorously evaluate and compare the performance of BiLSTM and Transformer models to identify the most effective architecture for multi-stock forecasting.</a:t>
            </a:r>
            <a:endParaRPr lang="en-US" sz="1500" dirty="0"/>
          </a:p>
        </p:txBody>
      </p:sp>
      <p:sp>
        <p:nvSpPr>
          <p:cNvPr id="17" name="Shape 13"/>
          <p:cNvSpPr/>
          <p:nvPr/>
        </p:nvSpPr>
        <p:spPr>
          <a:xfrm>
            <a:off x="668298" y="5686306"/>
            <a:ext cx="6551414" cy="2020491"/>
          </a:xfrm>
          <a:prstGeom prst="roundRect">
            <a:avLst>
              <a:gd name="adj" fmla="val 5431"/>
            </a:avLst>
          </a:prstGeom>
          <a:solidFill>
            <a:srgbClr val="F9F9FF">
              <a:alpha val="95000"/>
            </a:srgbClr>
          </a:solidFill>
          <a:ln/>
        </p:spPr>
      </p:sp>
      <p:sp>
        <p:nvSpPr>
          <p:cNvPr id="18" name="Shape 14"/>
          <p:cNvSpPr/>
          <p:nvPr/>
        </p:nvSpPr>
        <p:spPr>
          <a:xfrm>
            <a:off x="668298" y="5663446"/>
            <a:ext cx="6551414" cy="91440"/>
          </a:xfrm>
          <a:prstGeom prst="roundRect">
            <a:avLst>
              <a:gd name="adj" fmla="val 87715"/>
            </a:avLst>
          </a:prstGeom>
          <a:solidFill>
            <a:srgbClr val="4967E9"/>
          </a:solidFill>
          <a:ln/>
        </p:spPr>
      </p:sp>
      <p:sp>
        <p:nvSpPr>
          <p:cNvPr id="19" name="Shape 15"/>
          <p:cNvSpPr/>
          <p:nvPr/>
        </p:nvSpPr>
        <p:spPr>
          <a:xfrm>
            <a:off x="3657540" y="5399961"/>
            <a:ext cx="572810" cy="572810"/>
          </a:xfrm>
          <a:prstGeom prst="roundRect">
            <a:avLst>
              <a:gd name="adj" fmla="val 159634"/>
            </a:avLst>
          </a:prstGeom>
          <a:solidFill>
            <a:srgbClr val="4967E9"/>
          </a:solidFill>
          <a:ln/>
        </p:spPr>
      </p:sp>
      <p:pic>
        <p:nvPicPr>
          <p:cNvPr id="2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348" y="5543193"/>
            <a:ext cx="229076" cy="286345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882015" y="6163628"/>
            <a:ext cx="3371612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Visualize Forecasts &amp; Insights</a:t>
            </a:r>
            <a:endParaRPr lang="en-US" sz="1850" dirty="0"/>
          </a:p>
        </p:txBody>
      </p:sp>
      <p:sp>
        <p:nvSpPr>
          <p:cNvPr id="22" name="Text 17"/>
          <p:cNvSpPr/>
          <p:nvPr/>
        </p:nvSpPr>
        <p:spPr>
          <a:xfrm>
            <a:off x="882015" y="6576536"/>
            <a:ext cx="6123980" cy="916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Develop intuitive and interactive visualizations for predicted stock movements and key market insights to facilitate informed decision-making.</a:t>
            </a:r>
            <a:endParaRPr lang="en-US" sz="1500" dirty="0"/>
          </a:p>
        </p:txBody>
      </p:sp>
      <p:sp>
        <p:nvSpPr>
          <p:cNvPr id="23" name="Shape 18"/>
          <p:cNvSpPr/>
          <p:nvPr/>
        </p:nvSpPr>
        <p:spPr>
          <a:xfrm>
            <a:off x="7410569" y="5686306"/>
            <a:ext cx="6551533" cy="2020491"/>
          </a:xfrm>
          <a:prstGeom prst="roundRect">
            <a:avLst>
              <a:gd name="adj" fmla="val 5431"/>
            </a:avLst>
          </a:prstGeom>
          <a:solidFill>
            <a:srgbClr val="F9F9FF">
              <a:alpha val="95000"/>
            </a:srgbClr>
          </a:solidFill>
          <a:ln/>
        </p:spPr>
      </p:sp>
      <p:sp>
        <p:nvSpPr>
          <p:cNvPr id="24" name="Shape 19"/>
          <p:cNvSpPr/>
          <p:nvPr/>
        </p:nvSpPr>
        <p:spPr>
          <a:xfrm>
            <a:off x="7410569" y="5663446"/>
            <a:ext cx="6551533" cy="91440"/>
          </a:xfrm>
          <a:prstGeom prst="roundRect">
            <a:avLst>
              <a:gd name="adj" fmla="val 87715"/>
            </a:avLst>
          </a:prstGeom>
          <a:solidFill>
            <a:srgbClr val="4967E9"/>
          </a:solidFill>
          <a:ln/>
        </p:spPr>
      </p:sp>
      <p:sp>
        <p:nvSpPr>
          <p:cNvPr id="25" name="Shape 20"/>
          <p:cNvSpPr/>
          <p:nvPr/>
        </p:nvSpPr>
        <p:spPr>
          <a:xfrm>
            <a:off x="10399931" y="5399961"/>
            <a:ext cx="572810" cy="572810"/>
          </a:xfrm>
          <a:prstGeom prst="roundRect">
            <a:avLst>
              <a:gd name="adj" fmla="val 159634"/>
            </a:avLst>
          </a:prstGeom>
          <a:solidFill>
            <a:srgbClr val="4967E9"/>
          </a:solidFill>
          <a:ln/>
        </p:spPr>
      </p:sp>
      <p:pic>
        <p:nvPicPr>
          <p:cNvPr id="2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1738" y="5543193"/>
            <a:ext cx="229076" cy="286345"/>
          </a:xfrm>
          <a:prstGeom prst="rect">
            <a:avLst/>
          </a:prstGeom>
        </p:spPr>
      </p:pic>
      <p:sp>
        <p:nvSpPr>
          <p:cNvPr id="27" name="Text 21"/>
          <p:cNvSpPr/>
          <p:nvPr/>
        </p:nvSpPr>
        <p:spPr>
          <a:xfrm>
            <a:off x="7624286" y="6163628"/>
            <a:ext cx="2996684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Enable Real-Time Analysis</a:t>
            </a:r>
            <a:endParaRPr lang="en-US" sz="1850" dirty="0"/>
          </a:p>
        </p:txBody>
      </p:sp>
      <p:sp>
        <p:nvSpPr>
          <p:cNvPr id="28" name="Text 22"/>
          <p:cNvSpPr/>
          <p:nvPr/>
        </p:nvSpPr>
        <p:spPr>
          <a:xfrm>
            <a:off x="7624286" y="6576536"/>
            <a:ext cx="6124099" cy="916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Implement capabilities for real-time stock data processing and forecasting to support dynamic market analysis and timely investment strategies.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77647"/>
            <a:ext cx="531768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Scope of the Study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19825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project's scope is defined by the following key areas: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16304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666768"/>
            <a:ext cx="28630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Historical Stock Data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157186"/>
            <a:ext cx="41586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Utilizing comprehensive historical market data from selected major tech companies: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AAPL (Apple Inc.), TSLA (Tesla Inc.),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and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GOOGL (Alphabet Inc.).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816304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3666768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Technical Indicators Integration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4511516"/>
            <a:ext cx="41586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Incorporating various technical indicators (e.g., Moving Averages, RSI, MACD) as features to enrich the dataset and capture relevant market trends.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816304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3666768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Advanced Deep Learning Models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4511516"/>
            <a:ext cx="4158615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Implementing and evaluating sophisticated deep learning architectures, specifically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Bi-directional Long Short-Term Memory (BiLSTM)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networks and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Transformer models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for multi-stock forecasting.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852" y="651153"/>
            <a:ext cx="4113728" cy="514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Methodology: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719852" y="1370886"/>
            <a:ext cx="9386173" cy="514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 Science Workflow - from Data to Prediction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719852" y="2193488"/>
            <a:ext cx="13190696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methodology follows that of the Data science and machine learning pipeline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19852" y="2594491"/>
            <a:ext cx="13190696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910D0D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Based on this methodology, We trained two deep learning models (A Baseline model and an Advance Model) on three stock data and deploy the best performing model base on evaluation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19852" y="3324582"/>
            <a:ext cx="13190696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Each model training follows the same workflow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19852" y="4075509"/>
            <a:ext cx="4543068" cy="411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Ingestion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19852" y="4610100"/>
            <a:ext cx="4543068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Collecting historical market data.</a:t>
            </a:r>
            <a:endParaRPr lang="en-US" sz="16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68541" y="3885009"/>
            <a:ext cx="3693319" cy="3693319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6169343" y="3935254"/>
            <a:ext cx="514112" cy="514112"/>
          </a:xfrm>
          <a:prstGeom prst="roundRect">
            <a:avLst>
              <a:gd name="adj" fmla="val 177682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10670" y="4047649"/>
            <a:ext cx="231338" cy="289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9367480" y="3910965"/>
            <a:ext cx="4543068" cy="411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Preprocessing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9367480" y="4445556"/>
            <a:ext cx="4543068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Cleaning, normalizing, and feature engineering, sliding window processing</a:t>
            </a:r>
            <a:endParaRPr lang="en-US" sz="1600" dirty="0"/>
          </a:p>
        </p:txBody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541" y="3885009"/>
            <a:ext cx="3693319" cy="3693319"/>
          </a:xfrm>
          <a:prstGeom prst="rect">
            <a:avLst/>
          </a:prstGeom>
        </p:spPr>
      </p:pic>
      <p:sp>
        <p:nvSpPr>
          <p:cNvPr id="15" name="Shape 11"/>
          <p:cNvSpPr/>
          <p:nvPr/>
        </p:nvSpPr>
        <p:spPr>
          <a:xfrm>
            <a:off x="7946827" y="3935254"/>
            <a:ext cx="514112" cy="514112"/>
          </a:xfrm>
          <a:prstGeom prst="roundRect">
            <a:avLst>
              <a:gd name="adj" fmla="val 177682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8088154" y="4047649"/>
            <a:ext cx="231338" cy="289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1800" dirty="0"/>
          </a:p>
        </p:txBody>
      </p:sp>
      <p:sp>
        <p:nvSpPr>
          <p:cNvPr id="17" name="Text 13"/>
          <p:cNvSpPr/>
          <p:nvPr/>
        </p:nvSpPr>
        <p:spPr>
          <a:xfrm>
            <a:off x="9573220" y="5464254"/>
            <a:ext cx="4337328" cy="411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Model Training</a:t>
            </a:r>
            <a:endParaRPr lang="en-US" sz="2000" dirty="0"/>
          </a:p>
        </p:txBody>
      </p:sp>
      <p:sp>
        <p:nvSpPr>
          <p:cNvPr id="18" name="Text 14"/>
          <p:cNvSpPr/>
          <p:nvPr/>
        </p:nvSpPr>
        <p:spPr>
          <a:xfrm>
            <a:off x="9573220" y="5998845"/>
            <a:ext cx="4337328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BiLSTM &amp; Transformer architectures.</a:t>
            </a:r>
            <a:endParaRPr lang="en-US" sz="1600" dirty="0"/>
          </a:p>
        </p:txBody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541" y="3885009"/>
            <a:ext cx="3693319" cy="3693319"/>
          </a:xfrm>
          <a:prstGeom prst="rect">
            <a:avLst/>
          </a:prstGeom>
        </p:spPr>
      </p:pic>
      <p:sp>
        <p:nvSpPr>
          <p:cNvPr id="20" name="Shape 15"/>
          <p:cNvSpPr/>
          <p:nvPr/>
        </p:nvSpPr>
        <p:spPr>
          <a:xfrm>
            <a:off x="8835509" y="5474613"/>
            <a:ext cx="514112" cy="514112"/>
          </a:xfrm>
          <a:prstGeom prst="roundRect">
            <a:avLst>
              <a:gd name="adj" fmla="val 177682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21" name="Text 16"/>
          <p:cNvSpPr/>
          <p:nvPr/>
        </p:nvSpPr>
        <p:spPr>
          <a:xfrm>
            <a:off x="8976836" y="5587008"/>
            <a:ext cx="231338" cy="289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1800" dirty="0"/>
          </a:p>
        </p:txBody>
      </p:sp>
      <p:sp>
        <p:nvSpPr>
          <p:cNvPr id="22" name="Text 17"/>
          <p:cNvSpPr/>
          <p:nvPr/>
        </p:nvSpPr>
        <p:spPr>
          <a:xfrm>
            <a:off x="9367480" y="6688574"/>
            <a:ext cx="4543068" cy="411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Prediction</a:t>
            </a:r>
            <a:endParaRPr lang="en-US" sz="2000" dirty="0"/>
          </a:p>
        </p:txBody>
      </p:sp>
      <p:sp>
        <p:nvSpPr>
          <p:cNvPr id="23" name="Text 18"/>
          <p:cNvSpPr/>
          <p:nvPr/>
        </p:nvSpPr>
        <p:spPr>
          <a:xfrm>
            <a:off x="9367480" y="7223165"/>
            <a:ext cx="4543068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Generating multi-stock movement forecasts.</a:t>
            </a:r>
            <a:endParaRPr lang="en-US" sz="1600" dirty="0"/>
          </a:p>
        </p:txBody>
      </p:sp>
      <p:pic>
        <p:nvPicPr>
          <p:cNvPr id="2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8541" y="3885009"/>
            <a:ext cx="3693319" cy="3693319"/>
          </a:xfrm>
          <a:prstGeom prst="rect">
            <a:avLst/>
          </a:prstGeom>
        </p:spPr>
      </p:pic>
      <p:sp>
        <p:nvSpPr>
          <p:cNvPr id="25" name="Shape 19"/>
          <p:cNvSpPr/>
          <p:nvPr/>
        </p:nvSpPr>
        <p:spPr>
          <a:xfrm>
            <a:off x="7946827" y="7013853"/>
            <a:ext cx="514112" cy="514112"/>
          </a:xfrm>
          <a:prstGeom prst="roundRect">
            <a:avLst>
              <a:gd name="adj" fmla="val 177682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26" name="Text 20"/>
          <p:cNvSpPr/>
          <p:nvPr/>
        </p:nvSpPr>
        <p:spPr>
          <a:xfrm>
            <a:off x="8088154" y="7126248"/>
            <a:ext cx="231338" cy="289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4</a:t>
            </a:r>
            <a:endParaRPr lang="en-US" sz="1800" dirty="0"/>
          </a:p>
        </p:txBody>
      </p:sp>
      <p:sp>
        <p:nvSpPr>
          <p:cNvPr id="27" name="Text 21"/>
          <p:cNvSpPr/>
          <p:nvPr/>
        </p:nvSpPr>
        <p:spPr>
          <a:xfrm>
            <a:off x="719852" y="6688574"/>
            <a:ext cx="4543068" cy="411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Model Evaluation</a:t>
            </a:r>
            <a:endParaRPr lang="en-US" sz="2000" dirty="0"/>
          </a:p>
        </p:txBody>
      </p:sp>
      <p:sp>
        <p:nvSpPr>
          <p:cNvPr id="28" name="Text 22"/>
          <p:cNvSpPr/>
          <p:nvPr/>
        </p:nvSpPr>
        <p:spPr>
          <a:xfrm>
            <a:off x="719852" y="7223165"/>
            <a:ext cx="4543068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Metrics(MAE, MSE)</a:t>
            </a:r>
            <a:endParaRPr lang="en-US" sz="1600" dirty="0"/>
          </a:p>
        </p:txBody>
      </p:sp>
      <p:pic>
        <p:nvPicPr>
          <p:cNvPr id="2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8541" y="3885009"/>
            <a:ext cx="3693319" cy="3693319"/>
          </a:xfrm>
          <a:prstGeom prst="rect">
            <a:avLst/>
          </a:prstGeom>
        </p:spPr>
      </p:pic>
      <p:sp>
        <p:nvSpPr>
          <p:cNvPr id="30" name="Shape 23"/>
          <p:cNvSpPr/>
          <p:nvPr/>
        </p:nvSpPr>
        <p:spPr>
          <a:xfrm>
            <a:off x="6169343" y="7013853"/>
            <a:ext cx="514112" cy="514112"/>
          </a:xfrm>
          <a:prstGeom prst="roundRect">
            <a:avLst>
              <a:gd name="adj" fmla="val 177682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31" name="Text 24"/>
          <p:cNvSpPr/>
          <p:nvPr/>
        </p:nvSpPr>
        <p:spPr>
          <a:xfrm>
            <a:off x="6310670" y="7126248"/>
            <a:ext cx="231338" cy="289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5</a:t>
            </a:r>
            <a:endParaRPr lang="en-US" sz="1800" dirty="0"/>
          </a:p>
        </p:txBody>
      </p:sp>
      <p:sp>
        <p:nvSpPr>
          <p:cNvPr id="32" name="Text 25"/>
          <p:cNvSpPr/>
          <p:nvPr/>
        </p:nvSpPr>
        <p:spPr>
          <a:xfrm>
            <a:off x="719852" y="5464254"/>
            <a:ext cx="4337328" cy="411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Model Deployment</a:t>
            </a:r>
            <a:endParaRPr lang="en-US" sz="2000" dirty="0"/>
          </a:p>
        </p:txBody>
      </p:sp>
      <p:sp>
        <p:nvSpPr>
          <p:cNvPr id="33" name="Text 26"/>
          <p:cNvSpPr/>
          <p:nvPr/>
        </p:nvSpPr>
        <p:spPr>
          <a:xfrm>
            <a:off x="719852" y="5998845"/>
            <a:ext cx="4337328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streamlit(Price forecast)</a:t>
            </a:r>
            <a:endParaRPr lang="en-US" sz="1600" dirty="0"/>
          </a:p>
        </p:txBody>
      </p:sp>
      <p:pic>
        <p:nvPicPr>
          <p:cNvPr id="3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8541" y="3885009"/>
            <a:ext cx="3693319" cy="3693319"/>
          </a:xfrm>
          <a:prstGeom prst="rect">
            <a:avLst/>
          </a:prstGeom>
        </p:spPr>
      </p:pic>
      <p:sp>
        <p:nvSpPr>
          <p:cNvPr id="35" name="Shape 27"/>
          <p:cNvSpPr/>
          <p:nvPr/>
        </p:nvSpPr>
        <p:spPr>
          <a:xfrm>
            <a:off x="5280660" y="5474613"/>
            <a:ext cx="514112" cy="514112"/>
          </a:xfrm>
          <a:prstGeom prst="roundRect">
            <a:avLst>
              <a:gd name="adj" fmla="val 177682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36" name="Text 28"/>
          <p:cNvSpPr/>
          <p:nvPr/>
        </p:nvSpPr>
        <p:spPr>
          <a:xfrm>
            <a:off x="5421987" y="5587008"/>
            <a:ext cx="231338" cy="289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6</a:t>
            </a:r>
            <a:endParaRPr lang="en-US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4023" y="592455"/>
            <a:ext cx="6193869" cy="403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Models Architecture Overview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754023" y="1238607"/>
            <a:ext cx="1312235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54023" y="1825704"/>
            <a:ext cx="1312235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                        BI-LSTM (Baseline)                      VS                         TRANSFORMER (Advance)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54023" y="2606635"/>
            <a:ext cx="6161842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Bilstm is a type of RNN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54023" y="2957751"/>
            <a:ext cx="6161842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It process data sequentially in two directions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54023" y="3308866"/>
            <a:ext cx="6161842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its great for time series (stock) data </a:t>
            </a:r>
            <a:endParaRPr lang="en-US" sz="16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023" y="3826907"/>
            <a:ext cx="4656177" cy="3569137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449026" y="2606635"/>
            <a:ext cx="6434852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Uses self-attention to analyze data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449026" y="2957751"/>
            <a:ext cx="6434852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Handles long-range dependencies more effectively 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449026" y="3308866"/>
            <a:ext cx="6434852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More scalable and powerful </a:t>
            </a:r>
            <a:endParaRPr lang="en-US" sz="1650" dirty="0"/>
          </a:p>
        </p:txBody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625" y="3826907"/>
            <a:ext cx="4859655" cy="327671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3755" y="520779"/>
            <a:ext cx="4028480" cy="366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The Implementation</a:t>
            </a:r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: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513755" y="1034534"/>
            <a:ext cx="3670340" cy="458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8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Model Workflows</a:t>
            </a:r>
            <a:endParaRPr lang="en-US" sz="2850" dirty="0"/>
          </a:p>
        </p:txBody>
      </p:sp>
      <p:sp>
        <p:nvSpPr>
          <p:cNvPr id="4" name="Text 2"/>
          <p:cNvSpPr/>
          <p:nvPr/>
        </p:nvSpPr>
        <p:spPr>
          <a:xfrm>
            <a:off x="513755" y="1713428"/>
            <a:ext cx="13602891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deep learning solution was meticulously crafted using a robust stack of tools and cutting-edge model architectures, culminating in an accessible real-time analysis platform.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13755" y="2113359"/>
            <a:ext cx="13602891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endParaRPr lang="en-US" sz="11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755" y="2513290"/>
            <a:ext cx="6443543" cy="51955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2025-07-25T08:08:52Z</dcterms:created>
  <dcterms:modified xsi:type="dcterms:W3CDTF">2025-07-25T08:08:52Z</dcterms:modified>
</cp:coreProperties>
</file>